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  <p:sldId id="266" r:id="rId10"/>
    <p:sldId id="267" r:id="rId11"/>
    <p:sldId id="264" r:id="rId12"/>
    <p:sldId id="265" r:id="rId1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64011-E739-48FE-B7F6-1626488A8532}" type="datetimeFigureOut">
              <a:rPr lang="de-DE" smtClean="0"/>
              <a:pPr/>
              <a:t>02.09.2012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994089-778D-433A-99DB-4F4A3BE7F41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994089-778D-433A-99DB-4F4A3BE7F412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994089-778D-433A-99DB-4F4A3BE7F412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994089-778D-433A-99DB-4F4A3BE7F412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994089-778D-433A-99DB-4F4A3BE7F412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994089-778D-433A-99DB-4F4A3BE7F412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994089-778D-433A-99DB-4F4A3BE7F412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994089-778D-433A-99DB-4F4A3BE7F412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994089-778D-433A-99DB-4F4A3BE7F412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994089-778D-433A-99DB-4F4A3BE7F412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994089-778D-433A-99DB-4F4A3BE7F412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994089-778D-433A-99DB-4F4A3BE7F412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994089-778D-433A-99DB-4F4A3BE7F412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hteck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hteck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7" name="Datumsplatzhalt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7EA1865-D812-4304-89DB-D91341B73264}" type="datetimeFigureOut">
              <a:rPr lang="de-DE"/>
              <a:pPr>
                <a:defRPr/>
              </a:pPr>
              <a:t>02.09.2012</a:t>
            </a:fld>
            <a:endParaRPr lang="de-DE"/>
          </a:p>
        </p:txBody>
      </p:sp>
      <p:sp>
        <p:nvSpPr>
          <p:cNvPr id="10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795C4C7-ECBF-485A-84BE-3299F125E40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E3E87-4102-4307-8559-47F7BAEF7542}" type="datetimeFigureOut">
              <a:rPr lang="de-DE"/>
              <a:pPr>
                <a:defRPr/>
              </a:pPr>
              <a:t>02.09.2012</a:t>
            </a:fld>
            <a:endParaRPr lang="de-DE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7C58C-F876-4457-A89E-B292942CFF6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htec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htec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02D96-B38D-47BC-AD89-9AD99F3E19DF}" type="datetimeFigureOut">
              <a:rPr lang="de-DE"/>
              <a:pPr>
                <a:defRPr/>
              </a:pPr>
              <a:t>02.09.2012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72F07-506F-4168-A632-76A10610E81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A09C2-0C64-48BD-8BD8-7805ED0978F4}" type="datetimeFigureOut">
              <a:rPr lang="de-DE"/>
              <a:pPr>
                <a:defRPr/>
              </a:pPr>
              <a:t>02.09.2012</a:t>
            </a:fld>
            <a:endParaRPr lang="de-DE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D66BA-A64E-47DF-AA82-ADE16DDF3C1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htec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htec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7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1A65C-4934-4B9F-B446-0A860FEDEA69}" type="datetimeFigureOut">
              <a:rPr lang="de-DE"/>
              <a:pPr>
                <a:defRPr/>
              </a:pPr>
              <a:t>02.09.2012</a:t>
            </a:fld>
            <a:endParaRPr lang="de-DE"/>
          </a:p>
        </p:txBody>
      </p:sp>
      <p:sp>
        <p:nvSpPr>
          <p:cNvPr id="8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4EC22B2-FE92-43B3-BAD0-A2979646DE8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9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922A83B-E8F9-4458-9927-43924414722D}" type="datetimeFigureOut">
              <a:rPr lang="de-DE"/>
              <a:pPr>
                <a:defRPr/>
              </a:pPr>
              <a:t>02.09.2012</a:t>
            </a:fld>
            <a:endParaRPr lang="de-DE"/>
          </a:p>
        </p:txBody>
      </p:sp>
      <p:sp>
        <p:nvSpPr>
          <p:cNvPr id="6" name="Foliennummernplatzhalt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5F28995-89AE-4A7C-A45F-0B7759898A5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Fußzeilenplatzhalt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7" name="Datumsplatzhalt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EEFEAFB-7CF1-4F81-882F-B5CA774C1755}" type="datetimeFigureOut">
              <a:rPr lang="de-DE"/>
              <a:pPr>
                <a:defRPr/>
              </a:pPr>
              <a:t>02.09.2012</a:t>
            </a:fld>
            <a:endParaRPr lang="de-DE"/>
          </a:p>
        </p:txBody>
      </p:sp>
      <p:sp>
        <p:nvSpPr>
          <p:cNvPr id="8" name="Foliennummernplatzhalt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19759DF-7DAC-4B51-AA68-8685DB60093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9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9953F-AF5E-4697-90CF-EF1048046356}" type="datetimeFigureOut">
              <a:rPr lang="de-DE"/>
              <a:pPr>
                <a:defRPr/>
              </a:pPr>
              <a:t>02.09.2012</a:t>
            </a:fld>
            <a:endParaRPr lang="de-DE"/>
          </a:p>
        </p:txBody>
      </p:sp>
      <p:sp>
        <p:nvSpPr>
          <p:cNvPr id="4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32DA6-DBEF-43D5-9792-ED62D11D16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EA8FE-DF0D-472E-8021-0624544DB519}" type="datetimeFigureOut">
              <a:rPr lang="de-DE"/>
              <a:pPr>
                <a:defRPr/>
              </a:pPr>
              <a:t>02.09.2012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E4AE580-450F-4073-9EF8-9AACF9F2C4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A4323-89E4-4DB0-8EFA-FF507F6A2DAC}" type="datetimeFigureOut">
              <a:rPr lang="de-DE"/>
              <a:pPr>
                <a:defRPr/>
              </a:pPr>
              <a:t>02.09.2012</a:t>
            </a:fld>
            <a:endParaRPr lang="de-DE"/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CCFFC-045C-433B-B714-6887DA483CA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hteck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hteck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hteck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sp>
        <p:nvSpPr>
          <p:cNvPr id="9" name="Datumsplatzhalt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30CB789-3F17-4934-916D-62967648719C}" type="datetimeFigureOut">
              <a:rPr lang="de-DE"/>
              <a:pPr>
                <a:defRPr/>
              </a:pPr>
              <a:t>02.09.2012</a:t>
            </a:fld>
            <a:endParaRPr lang="de-DE"/>
          </a:p>
        </p:txBody>
      </p:sp>
      <p:sp>
        <p:nvSpPr>
          <p:cNvPr id="10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3AA1FCC9-3D2B-4E05-B23B-86E51878BEA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1" name="Fußzeilenplatzhalt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en-US" smtClean="0"/>
          </a:p>
        </p:txBody>
      </p:sp>
      <p:sp>
        <p:nvSpPr>
          <p:cNvPr id="1027" name="Textplatzhalt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smtClean="0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30CF39D-918D-4ADD-86F7-6B75C8761080}" type="datetimeFigureOut">
              <a:rPr lang="de-DE"/>
              <a:pPr>
                <a:defRPr/>
              </a:pPr>
              <a:t>02.09.2012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htec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htec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htec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546C33D-0328-4E4B-B2FC-6EC6BC73FEC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0" r:id="rId6"/>
    <p:sldLayoutId id="2147483676" r:id="rId7"/>
    <p:sldLayoutId id="2147483669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 smtClean="0"/>
              <a:t>Das Sozialticket in Köln und NRW</a:t>
            </a:r>
            <a:endParaRPr lang="de-DE" dirty="0"/>
          </a:p>
        </p:txBody>
      </p:sp>
      <p:sp>
        <p:nvSpPr>
          <p:cNvPr id="13314" name="Untertitel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2200" smtClean="0"/>
              <a:t>Michael Weisenstein, Aufsichtsratsmitglied der KVB</a:t>
            </a:r>
            <a:br>
              <a:rPr lang="de-DE" sz="2200" smtClean="0"/>
            </a:br>
            <a:r>
              <a:rPr lang="de-DE" sz="2200" smtClean="0"/>
              <a:t>Vortrag in Heilbronn und Stuttgart, September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de-DE" smtClean="0"/>
              <a:t>Kosten</a:t>
            </a:r>
          </a:p>
        </p:txBody>
      </p:sp>
      <p:sp>
        <p:nvSpPr>
          <p:cNvPr id="22530" name="Inhaltsplatzhalt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de-DE" dirty="0" smtClean="0"/>
              <a:t>Die erhöhte Kundenzahl machte keine weiteren Bahnen oder Busse notwendig.</a:t>
            </a:r>
          </a:p>
          <a:p>
            <a:pPr eaLnBrk="1" hangingPunct="1"/>
            <a:r>
              <a:rPr lang="de-DE" dirty="0" smtClean="0"/>
              <a:t>Kostendeckungsgrad KVB:</a:t>
            </a:r>
            <a:br>
              <a:rPr lang="de-DE" dirty="0" smtClean="0"/>
            </a:br>
            <a:r>
              <a:rPr lang="de-DE" dirty="0" smtClean="0"/>
              <a:t>	2000:	64 %</a:t>
            </a:r>
            <a:br>
              <a:rPr lang="de-DE" dirty="0" smtClean="0"/>
            </a:br>
            <a:r>
              <a:rPr lang="de-DE" dirty="0" smtClean="0"/>
              <a:t>	2011:		78 %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 smtClean="0"/>
              <a:t>Politische Durchsetzung des </a:t>
            </a:r>
            <a:r>
              <a:rPr lang="de-DE" dirty="0" err="1" smtClean="0"/>
              <a:t>KölnTickets</a:t>
            </a:r>
            <a:r>
              <a:rPr lang="de-DE" dirty="0" smtClean="0"/>
              <a:t>: breites Bündnis</a:t>
            </a:r>
            <a:endParaRPr lang="de-DE" dirty="0"/>
          </a:p>
        </p:txBody>
      </p:sp>
      <p:sp>
        <p:nvSpPr>
          <p:cNvPr id="23554" name="Inhaltsplatzhalter 2"/>
          <p:cNvSpPr>
            <a:spLocks noGrp="1"/>
          </p:cNvSpPr>
          <p:nvPr>
            <p:ph sz="quarter" idx="1"/>
          </p:nvPr>
        </p:nvSpPr>
        <p:spPr>
          <a:xfrm>
            <a:off x="612775" y="2205038"/>
            <a:ext cx="8153400" cy="3890962"/>
          </a:xfrm>
        </p:spPr>
        <p:txBody>
          <a:bodyPr/>
          <a:lstStyle/>
          <a:p>
            <a:pPr eaLnBrk="1" hangingPunct="1"/>
            <a:r>
              <a:rPr lang="de-DE" smtClean="0"/>
              <a:t>Gewerkschaften</a:t>
            </a:r>
          </a:p>
          <a:p>
            <a:pPr eaLnBrk="1" hangingPunct="1"/>
            <a:r>
              <a:rPr lang="de-DE" smtClean="0"/>
              <a:t>Arbeitsloseninitiativen</a:t>
            </a:r>
          </a:p>
          <a:p>
            <a:pPr eaLnBrk="1" hangingPunct="1"/>
            <a:r>
              <a:rPr lang="de-DE" smtClean="0"/>
              <a:t>Sozialverbände</a:t>
            </a:r>
          </a:p>
          <a:p>
            <a:pPr eaLnBrk="1" hangingPunct="1"/>
            <a:r>
              <a:rPr lang="de-DE" smtClean="0"/>
              <a:t>DIE LINKE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 smtClean="0"/>
              <a:t>Politische Durchsetzung des </a:t>
            </a:r>
            <a:r>
              <a:rPr lang="de-DE" dirty="0" err="1" smtClean="0"/>
              <a:t>KölnTickets</a:t>
            </a:r>
            <a:r>
              <a:rPr lang="de-DE" dirty="0" smtClean="0"/>
              <a:t>: Argumente</a:t>
            </a:r>
            <a:endParaRPr lang="de-DE" dirty="0"/>
          </a:p>
        </p:txBody>
      </p:sp>
      <p:sp>
        <p:nvSpPr>
          <p:cNvPr id="24578" name="Inhaltsplatzhalter 2"/>
          <p:cNvSpPr>
            <a:spLocks noGrp="1"/>
          </p:cNvSpPr>
          <p:nvPr>
            <p:ph sz="quarter" idx="1"/>
          </p:nvPr>
        </p:nvSpPr>
        <p:spPr>
          <a:xfrm>
            <a:off x="612775" y="2060575"/>
            <a:ext cx="8153400" cy="4035425"/>
          </a:xfrm>
        </p:spPr>
        <p:txBody>
          <a:bodyPr/>
          <a:lstStyle/>
          <a:p>
            <a:pPr eaLnBrk="1" hangingPunct="1"/>
            <a:r>
              <a:rPr lang="de-DE" dirty="0" smtClean="0"/>
              <a:t>Mobilität und die Möglichkeit am gesellschaftlichen Leben teilnehmen zu können auch für Menschen mit wenig </a:t>
            </a:r>
            <a:r>
              <a:rPr lang="de-DE" dirty="0" smtClean="0"/>
              <a:t>Geld</a:t>
            </a:r>
            <a:endParaRPr lang="de-DE" dirty="0" smtClean="0"/>
          </a:p>
          <a:p>
            <a:pPr eaLnBrk="1" hangingPunct="1"/>
            <a:r>
              <a:rPr lang="de-DE" dirty="0" smtClean="0"/>
              <a:t>Jobsuche für Arbeitslose und Hartz IV Empfänger</a:t>
            </a:r>
          </a:p>
          <a:p>
            <a:pPr eaLnBrk="1" hangingPunct="1"/>
            <a:r>
              <a:rPr lang="de-DE" dirty="0" smtClean="0"/>
              <a:t>Mehr Kunden für das Verkehrsunternehmen </a:t>
            </a:r>
          </a:p>
          <a:p>
            <a:pPr eaLnBrk="1" hangingPunct="1"/>
            <a:r>
              <a:rPr lang="de-DE" dirty="0" smtClean="0"/>
              <a:t>Weniger Schwarzfahrer</a:t>
            </a:r>
          </a:p>
          <a:p>
            <a:pPr eaLnBrk="1" hangingPunct="1"/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 smtClean="0"/>
              <a:t>Entwicklung des Sozialtickets in Köln und NRW</a:t>
            </a:r>
            <a:endParaRPr lang="de-DE" dirty="0"/>
          </a:p>
        </p:txBody>
      </p:sp>
      <p:sp>
        <p:nvSpPr>
          <p:cNvPr id="14338" name="Inhaltsplatzhalter 2"/>
          <p:cNvSpPr>
            <a:spLocks noGrp="1"/>
          </p:cNvSpPr>
          <p:nvPr>
            <p:ph sz="quarter" idx="1"/>
          </p:nvPr>
        </p:nvSpPr>
        <p:spPr>
          <a:xfrm>
            <a:off x="612775" y="2276475"/>
            <a:ext cx="8153400" cy="3819525"/>
          </a:xfrm>
        </p:spPr>
        <p:txBody>
          <a:bodyPr/>
          <a:lstStyle/>
          <a:p>
            <a:pPr eaLnBrk="1" hangingPunct="1">
              <a:tabLst>
                <a:tab pos="1528763" algn="l"/>
              </a:tabLst>
            </a:pPr>
            <a:r>
              <a:rPr lang="de-DE" smtClean="0"/>
              <a:t>Köln:	Sozialticket seit 2007</a:t>
            </a:r>
            <a:br>
              <a:rPr lang="de-DE" smtClean="0"/>
            </a:br>
            <a:r>
              <a:rPr lang="de-DE" smtClean="0"/>
              <a:t>	im Rahmen des „KölnPasses“</a:t>
            </a:r>
          </a:p>
          <a:p>
            <a:pPr eaLnBrk="1" hangingPunct="1">
              <a:tabLst>
                <a:tab pos="1528763" algn="l"/>
              </a:tabLst>
            </a:pPr>
            <a:r>
              <a:rPr lang="de-DE" smtClean="0"/>
              <a:t>NRW:	Sozialticket von März bis Juni 2012,</a:t>
            </a:r>
            <a:br>
              <a:rPr lang="de-DE" smtClean="0"/>
            </a:br>
            <a:r>
              <a:rPr lang="de-DE" smtClean="0"/>
              <a:t>	vermutlich wieder zum 01.01.2013</a:t>
            </a:r>
            <a:br>
              <a:rPr lang="de-DE" smtClean="0"/>
            </a:br>
            <a:r>
              <a:rPr lang="de-DE" smtClean="0"/>
              <a:t>	</a:t>
            </a:r>
          </a:p>
          <a:p>
            <a:pPr eaLnBrk="1" hangingPunct="1">
              <a:tabLst>
                <a:tab pos="1528763" algn="l"/>
              </a:tabLst>
            </a:pPr>
            <a:r>
              <a:rPr lang="de-DE" smtClean="0"/>
              <a:t>Das Kölner Sozialticket wird im NRW-Sozialticket aufgehen</a:t>
            </a:r>
            <a:br>
              <a:rPr lang="de-DE" smtClean="0"/>
            </a:br>
            <a:r>
              <a:rPr lang="de-DE" smtClean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 smtClean="0"/>
              <a:t>Finanzierung des NRW-Sozialtickets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2775" y="2276475"/>
            <a:ext cx="8153400" cy="3819525"/>
          </a:xfrm>
        </p:spPr>
        <p:txBody>
          <a:bodyPr>
            <a:normAutofit fontScale="92500"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de-DE" dirty="0" smtClean="0"/>
              <a:t>Kölner Sozialticket bislang:</a:t>
            </a:r>
            <a:br>
              <a:rPr lang="de-DE" dirty="0" smtClean="0"/>
            </a:br>
            <a:r>
              <a:rPr lang="de-DE" dirty="0" smtClean="0"/>
              <a:t>1 Mio. von der Stadt an KVB in 2007 und 2008,</a:t>
            </a:r>
            <a:br>
              <a:rPr lang="de-DE" dirty="0" smtClean="0"/>
            </a:br>
            <a:r>
              <a:rPr lang="de-DE" dirty="0" smtClean="0"/>
              <a:t>seitdem finanziert die KVB das Sozialticket selbst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de-DE" dirty="0" smtClean="0"/>
              <a:t>NRW-Sozialticket: </a:t>
            </a:r>
            <a:br>
              <a:rPr lang="de-DE" dirty="0" smtClean="0"/>
            </a:br>
            <a:r>
              <a:rPr lang="de-DE" dirty="0" smtClean="0"/>
              <a:t>30 Mio. vom Land für alle Verkehrsverbünde</a:t>
            </a:r>
            <a:br>
              <a:rPr lang="de-DE" dirty="0" smtClean="0"/>
            </a:br>
            <a:r>
              <a:rPr lang="de-DE" dirty="0" smtClean="0"/>
              <a:t>5 Mio. wäre der Anteil des VRS</a:t>
            </a:r>
            <a:br>
              <a:rPr lang="de-DE" dirty="0" smtClean="0"/>
            </a:br>
            <a:r>
              <a:rPr lang="de-DE" dirty="0" smtClean="0"/>
              <a:t>			(Verkehrsverbund Rhein Sieg)</a:t>
            </a:r>
            <a:br>
              <a:rPr lang="de-DE" dirty="0" smtClean="0"/>
            </a:br>
            <a:r>
              <a:rPr lang="de-DE" dirty="0" smtClean="0"/>
              <a:t>1,7 Mio. davon würden an die KVB gehen</a:t>
            </a:r>
            <a:br>
              <a:rPr lang="de-DE" dirty="0" smtClean="0"/>
            </a:br>
            <a:r>
              <a:rPr lang="de-DE" dirty="0" smtClean="0"/>
              <a:t>			(Kölner Verkehrsbetriebe)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de-DE" smtClean="0"/>
              <a:t>Preis des Sozialtickets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2286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17800"/>
                <a:gridCol w="2717800"/>
                <a:gridCol w="2717800"/>
              </a:tblGrid>
              <a:tr h="370840"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/>
                        <a:t>Normalpreis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/>
                        <a:t>Sozialticket</a:t>
                      </a:r>
                      <a:endParaRPr lang="de-DE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Monatsticket</a:t>
                      </a:r>
                      <a:r>
                        <a:rPr lang="de-DE" sz="2000" baseline="0" dirty="0" smtClean="0"/>
                        <a:t> Köln</a:t>
                      </a:r>
                      <a:endParaRPr lang="de-DE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000" dirty="0" smtClean="0"/>
                        <a:t>81,10 €</a:t>
                      </a:r>
                      <a:endParaRPr lang="de-DE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000" dirty="0" smtClean="0"/>
                        <a:t>31,80 €</a:t>
                      </a:r>
                      <a:endParaRPr lang="de-DE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Viererticket Köln</a:t>
                      </a:r>
                      <a:endParaRPr lang="de-DE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000" dirty="0" smtClean="0"/>
                        <a:t>9,40 €</a:t>
                      </a:r>
                      <a:endParaRPr lang="de-DE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000" dirty="0" smtClean="0"/>
                        <a:t>5,60 €</a:t>
                      </a:r>
                      <a:endParaRPr lang="de-DE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Monatsticket VRS</a:t>
                      </a:r>
                      <a:endParaRPr lang="de-DE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000" dirty="0" smtClean="0"/>
                        <a:t>222,00 €</a:t>
                      </a:r>
                      <a:endParaRPr lang="de-DE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000" dirty="0" smtClean="0"/>
                        <a:t>95,00 €</a:t>
                      </a:r>
                      <a:endParaRPr lang="de-DE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Monatsticket</a:t>
                      </a:r>
                      <a:r>
                        <a:rPr lang="de-DE" sz="2000" baseline="0" dirty="0" smtClean="0"/>
                        <a:t> </a:t>
                      </a:r>
                      <a:br>
                        <a:rPr lang="de-DE" sz="2000" baseline="0" dirty="0" smtClean="0"/>
                      </a:br>
                      <a:r>
                        <a:rPr lang="de-DE" sz="2000" baseline="0" dirty="0" smtClean="0"/>
                        <a:t>in kleineren Städten</a:t>
                      </a:r>
                      <a:endParaRPr lang="de-DE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000" dirty="0" smtClean="0"/>
                        <a:t>59,50 €</a:t>
                      </a:r>
                      <a:endParaRPr lang="de-DE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000" dirty="0" smtClean="0"/>
                        <a:t>25,70 €</a:t>
                      </a:r>
                      <a:endParaRPr lang="de-DE" sz="2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684213" y="4581525"/>
            <a:ext cx="8064500" cy="8302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dirty="0"/>
              <a:t>Die Ersparnis beträgt je nach Ticket</a:t>
            </a:r>
            <a:br>
              <a:rPr lang="de-DE" sz="2400" dirty="0"/>
            </a:br>
            <a:r>
              <a:rPr lang="de-DE" sz="2400" dirty="0"/>
              <a:t>zwischen 40 und 60 %.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 smtClean="0"/>
              <a:t>Zusatzleistungen des </a:t>
            </a:r>
            <a:r>
              <a:rPr lang="de-DE" dirty="0" err="1" smtClean="0"/>
              <a:t>KölnTickets</a:t>
            </a:r>
            <a:endParaRPr lang="de-DE" dirty="0"/>
          </a:p>
        </p:txBody>
      </p:sp>
      <p:sp>
        <p:nvSpPr>
          <p:cNvPr id="17410" name="Inhaltsplatzhalter 2"/>
          <p:cNvSpPr>
            <a:spLocks noGrp="1"/>
          </p:cNvSpPr>
          <p:nvPr>
            <p:ph sz="quarter" idx="1"/>
          </p:nvPr>
        </p:nvSpPr>
        <p:spPr>
          <a:xfrm>
            <a:off x="612775" y="2349500"/>
            <a:ext cx="8153400" cy="3746500"/>
          </a:xfrm>
        </p:spPr>
        <p:txBody>
          <a:bodyPr/>
          <a:lstStyle/>
          <a:p>
            <a:pPr eaLnBrk="1" hangingPunct="1"/>
            <a:r>
              <a:rPr lang="de-DE" dirty="0" smtClean="0"/>
              <a:t>Das Monatsticket ist im Kreis der Berechtigten </a:t>
            </a:r>
            <a:r>
              <a:rPr lang="de-DE" dirty="0" smtClean="0"/>
              <a:t>übertragbar.</a:t>
            </a:r>
            <a:endParaRPr lang="de-DE" dirty="0" smtClean="0"/>
          </a:p>
          <a:p>
            <a:pPr eaLnBrk="1" hangingPunct="1"/>
            <a:r>
              <a:rPr lang="de-DE" dirty="0" smtClean="0"/>
              <a:t>Ab 19:00 Uhr können eine weitere Person, zwei Kinder bis zwölf Jahren, ein Hund und ein Fahrrad mitgenommen werden.</a:t>
            </a:r>
            <a:br>
              <a:rPr lang="de-DE" dirty="0" smtClean="0"/>
            </a:br>
            <a:r>
              <a:rPr lang="de-DE" dirty="0" smtClean="0"/>
              <a:t>Das gilt auch Samstag und Sonntag.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 smtClean="0"/>
              <a:t>Beförderung von Kindern</a:t>
            </a:r>
            <a:br>
              <a:rPr lang="de-DE" dirty="0" smtClean="0"/>
            </a:br>
            <a:r>
              <a:rPr lang="de-DE" dirty="0" smtClean="0"/>
              <a:t>durch die KVB</a:t>
            </a:r>
            <a:endParaRPr lang="de-DE" dirty="0"/>
          </a:p>
        </p:txBody>
      </p:sp>
      <p:sp>
        <p:nvSpPr>
          <p:cNvPr id="18434" name="Inhaltsplatzhalt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de-DE" dirty="0" smtClean="0"/>
              <a:t>Kinder bis zum 6. Geburtstag fahren kostenlos.</a:t>
            </a:r>
          </a:p>
          <a:p>
            <a:pPr eaLnBrk="1" hangingPunct="1"/>
            <a:r>
              <a:rPr lang="de-DE" dirty="0" smtClean="0"/>
              <a:t>Schüler: Der Weg zur Schule ist kostenfrei, bzw. wird vom Schulträger übernommen.</a:t>
            </a:r>
          </a:p>
          <a:p>
            <a:pPr eaLnBrk="1" hangingPunct="1"/>
            <a:r>
              <a:rPr lang="de-DE" dirty="0" smtClean="0"/>
              <a:t>Schülerticket:</a:t>
            </a:r>
            <a:br>
              <a:rPr lang="de-DE" dirty="0" smtClean="0"/>
            </a:br>
            <a:r>
              <a:rPr lang="de-DE" dirty="0" smtClean="0"/>
              <a:t>24,80 € für das gesamte VRS-Gebiet. </a:t>
            </a:r>
            <a:br>
              <a:rPr lang="de-DE" dirty="0" smtClean="0"/>
            </a:br>
            <a:r>
              <a:rPr lang="de-DE" dirty="0" smtClean="0"/>
              <a:t>Kostenlos für Familien mit drei und mehr </a:t>
            </a:r>
            <a:r>
              <a:rPr lang="de-DE" dirty="0" smtClean="0"/>
              <a:t>Kindern.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de-DE" sz="4000" smtClean="0"/>
              <a:t>Wer hat Anspruch auf das Sozialticket?</a:t>
            </a:r>
          </a:p>
        </p:txBody>
      </p:sp>
      <p:sp>
        <p:nvSpPr>
          <p:cNvPr id="19458" name="Inhaltsplatzhalter 2"/>
          <p:cNvSpPr>
            <a:spLocks noGrp="1"/>
          </p:cNvSpPr>
          <p:nvPr>
            <p:ph sz="quarter" idx="1"/>
          </p:nvPr>
        </p:nvSpPr>
        <p:spPr>
          <a:xfrm>
            <a:off x="612775" y="2349500"/>
            <a:ext cx="8153400" cy="3746500"/>
          </a:xfrm>
        </p:spPr>
        <p:txBody>
          <a:bodyPr/>
          <a:lstStyle/>
          <a:p>
            <a:pPr eaLnBrk="1" hangingPunct="1"/>
            <a:r>
              <a:rPr lang="de-DE" dirty="0" smtClean="0"/>
              <a:t>Berechtigt:</a:t>
            </a:r>
          </a:p>
          <a:p>
            <a:pPr eaLnBrk="1" hangingPunct="1"/>
            <a:r>
              <a:rPr lang="de-DE" dirty="0" smtClean="0"/>
              <a:t>Köln: Einkommen bis zu 130 % über dem Regelsatz von Hartz IV. Das </a:t>
            </a:r>
            <a:r>
              <a:rPr lang="de-DE" dirty="0" smtClean="0"/>
              <a:t>sind circa </a:t>
            </a:r>
            <a:r>
              <a:rPr lang="de-DE" dirty="0" smtClean="0"/>
              <a:t>180.000 Menschen,150.000 haben den Köln Pass.</a:t>
            </a:r>
          </a:p>
          <a:p>
            <a:pPr eaLnBrk="1" hangingPunct="1"/>
            <a:r>
              <a:rPr lang="de-DE" dirty="0" smtClean="0"/>
              <a:t>VRS Gebiet: 100 % von Hartz IV, es gibt circa 350.000 Anspruchsberechtigte.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 smtClean="0"/>
              <a:t>Verkauf von Tickets mit </a:t>
            </a:r>
            <a:r>
              <a:rPr lang="de-DE" dirty="0" err="1" smtClean="0"/>
              <a:t>KölnPass</a:t>
            </a:r>
            <a:endParaRPr lang="de-DE" dirty="0"/>
          </a:p>
        </p:txBody>
      </p:sp>
      <p:sp>
        <p:nvSpPr>
          <p:cNvPr id="20482" name="Inhaltsplatzhalt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3484563"/>
          </a:xfrm>
        </p:spPr>
        <p:txBody>
          <a:bodyPr/>
          <a:lstStyle/>
          <a:p>
            <a:pPr eaLnBrk="1" hangingPunct="1"/>
            <a:r>
              <a:rPr lang="de-DE" smtClean="0"/>
              <a:t>Verkauf an Monatstickets: 24.000 bis 28.000 pro Monat</a:t>
            </a:r>
          </a:p>
          <a:p>
            <a:pPr eaLnBrk="1" hangingPunct="1"/>
            <a:r>
              <a:rPr lang="de-DE" smtClean="0"/>
              <a:t>Verkauf an Vierertickets: 16.000 bis 25.000</a:t>
            </a:r>
            <a:br>
              <a:rPr lang="de-DE" smtClean="0"/>
            </a:br>
            <a:r>
              <a:rPr lang="de-DE" smtClean="0"/>
              <a:t>pro Monat</a:t>
            </a:r>
          </a:p>
          <a:p>
            <a:pPr eaLnBrk="1" hangingPunct="1"/>
            <a:r>
              <a:rPr lang="de-DE" smtClean="0"/>
              <a:t>Einnahmen der KVB in 2011:</a:t>
            </a:r>
            <a:br>
              <a:rPr lang="de-DE" smtClean="0"/>
            </a:br>
            <a:r>
              <a:rPr lang="de-DE" smtClean="0"/>
              <a:t>aus Sozialtickets:	9,3 Mio.</a:t>
            </a:r>
            <a:br>
              <a:rPr lang="de-DE" smtClean="0"/>
            </a:br>
            <a:r>
              <a:rPr lang="de-DE" smtClean="0"/>
              <a:t>gesamter Verkauf:	172,0 Mio.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11188" y="5373688"/>
            <a:ext cx="8208962" cy="52863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2800">
                <a:solidFill>
                  <a:srgbClr val="000000"/>
                </a:solidFill>
              </a:rPr>
              <a:t>Der Verkauf steigt  pro Jahr um circa 4%.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de-DE" smtClean="0"/>
              <a:t>Neue Kunden für die KVB</a:t>
            </a:r>
          </a:p>
        </p:txBody>
      </p:sp>
      <p:sp>
        <p:nvSpPr>
          <p:cNvPr id="21506" name="Inhaltsplatzhalter 2"/>
          <p:cNvSpPr>
            <a:spLocks noGrp="1"/>
          </p:cNvSpPr>
          <p:nvPr>
            <p:ph sz="quarter" idx="1"/>
          </p:nvPr>
        </p:nvSpPr>
        <p:spPr>
          <a:xfrm>
            <a:off x="611188" y="2133600"/>
            <a:ext cx="8153400" cy="1900238"/>
          </a:xfrm>
        </p:spPr>
        <p:txBody>
          <a:bodyPr/>
          <a:lstStyle/>
          <a:p>
            <a:pPr eaLnBrk="1" hangingPunct="1"/>
            <a:r>
              <a:rPr lang="de-DE" smtClean="0"/>
              <a:t>Neukunden</a:t>
            </a:r>
          </a:p>
          <a:p>
            <a:pPr eaLnBrk="1" hangingPunct="1"/>
            <a:r>
              <a:rPr lang="de-DE" smtClean="0"/>
              <a:t>Ehemals seltene ÖPNV-Nutzer</a:t>
            </a:r>
          </a:p>
          <a:p>
            <a:pPr eaLnBrk="1" hangingPunct="1"/>
            <a:r>
              <a:rPr lang="de-DE" smtClean="0"/>
              <a:t>Ehemalige Schwarzfahrer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827088" y="4581525"/>
            <a:ext cx="7705725" cy="95408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800" dirty="0"/>
              <a:t>Der Köln Pass leistet einen wesentlichen Beitrag zum höheren Fahrgastaufkommen.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thea">
  <a:themeElements>
    <a:clrScheme name="Galathe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Galathe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alathe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alathea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301</Words>
  <Application>Microsoft Office PowerPoint</Application>
  <PresentationFormat>Bildschirmpräsentation (4:3)</PresentationFormat>
  <Paragraphs>71</Paragraphs>
  <Slides>12</Slides>
  <Notes>12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Galathea</vt:lpstr>
      <vt:lpstr>Das Sozialticket in Köln und NRW</vt:lpstr>
      <vt:lpstr>Entwicklung des Sozialtickets in Köln und NRW</vt:lpstr>
      <vt:lpstr>Finanzierung des NRW-Sozialtickets</vt:lpstr>
      <vt:lpstr>Preis des Sozialtickets</vt:lpstr>
      <vt:lpstr>Zusatzleistungen des KölnTickets</vt:lpstr>
      <vt:lpstr>Beförderung von Kindern durch die KVB</vt:lpstr>
      <vt:lpstr>Wer hat Anspruch auf das Sozialticket?</vt:lpstr>
      <vt:lpstr>Verkauf von Tickets mit KölnPass</vt:lpstr>
      <vt:lpstr>Neue Kunden für die KVB</vt:lpstr>
      <vt:lpstr>Kosten</vt:lpstr>
      <vt:lpstr>Politische Durchsetzung des KölnTickets: breites Bündnis</vt:lpstr>
      <vt:lpstr>Politische Durchsetzung des KölnTickets: Argumente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Sozialticket in Köln und NRW</dc:title>
  <dc:creator>Wilfried Kossen</dc:creator>
  <cp:lastModifiedBy>birgit</cp:lastModifiedBy>
  <cp:revision>27</cp:revision>
  <dcterms:created xsi:type="dcterms:W3CDTF">2012-08-24T19:31:23Z</dcterms:created>
  <dcterms:modified xsi:type="dcterms:W3CDTF">2012-09-02T18:15:41Z</dcterms:modified>
</cp:coreProperties>
</file>